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8" r:id="rId7"/>
    <p:sldId id="261" r:id="rId8"/>
    <p:sldId id="263" r:id="rId9"/>
    <p:sldId id="262" r:id="rId10"/>
    <p:sldId id="287" r:id="rId11"/>
    <p:sldId id="289" r:id="rId12"/>
    <p:sldId id="290" r:id="rId13"/>
    <p:sldId id="291" r:id="rId14"/>
    <p:sldId id="272" r:id="rId15"/>
    <p:sldId id="273" r:id="rId16"/>
    <p:sldId id="274" r:id="rId17"/>
    <p:sldId id="275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68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69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79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49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6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2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5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22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9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54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61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180E-A16C-46AE-A7AF-D5C3EA62D2FB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2FD28-EDD7-490B-BCA8-98B50C666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C65F3C-F8AC-4819-B8DA-9BDF1C273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344" y="3384223"/>
            <a:ext cx="7293218" cy="2358209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otham" panose="02000604040000020004" pitchFamily="2" charset="0"/>
              </a:rPr>
              <a:t>CONNECT AGRO!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837280" y="5047110"/>
            <a:ext cx="2837280" cy="299641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052A1-ECAC-4005-B22D-90924D1EED4F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971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10245">
        <p15:prstTrans prst="curtains"/>
      </p:transition>
    </mc:Choice>
    <mc:Fallback xmlns="">
      <p:transition spd="slow" advTm="10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78 2.96296E-6 L 0.32578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86F921-C65C-4D51-B9C0-814B6E9B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10AAF2-E6C7-4E5B-B6C7-389D3F12A627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19B89-B274-43A4-BC7B-4EAE089CE8B0}"/>
              </a:ext>
            </a:extLst>
          </p:cNvPr>
          <p:cNvSpPr/>
          <p:nvPr/>
        </p:nvSpPr>
        <p:spPr>
          <a:xfrm>
            <a:off x="411085" y="290677"/>
            <a:ext cx="11369829" cy="1196217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CONNECT AGRO IS PLACE WHERE FARMERS AND INDIVIDUALS CAN CONNECT EACH OTHER DIRECTLY!</a:t>
            </a:r>
          </a:p>
        </p:txBody>
      </p:sp>
      <p:pic>
        <p:nvPicPr>
          <p:cNvPr id="11" name="Picture 4" descr="Funny Farm Man Vector Cartoon Character AKA Connor | GraphicMama | Cartoons  png, Boy cartoon characters, Cartoon">
            <a:extLst>
              <a:ext uri="{FF2B5EF4-FFF2-40B4-BE49-F238E27FC236}">
                <a16:creationId xmlns:a16="http://schemas.microsoft.com/office/drawing/2014/main" id="{7F604A1F-CBD4-49DB-95A3-04F54CA5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1" y="2216901"/>
            <a:ext cx="2867487" cy="32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usinessman profession cartoon - Transparent PNG &amp; SVG vector file">
            <a:extLst>
              <a:ext uri="{FF2B5EF4-FFF2-40B4-BE49-F238E27FC236}">
                <a16:creationId xmlns:a16="http://schemas.microsoft.com/office/drawing/2014/main" id="{93BED3A6-0C51-4686-BE2A-A90BCB97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07" y="2216901"/>
            <a:ext cx="4288013" cy="33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DCEFC8-AE96-4472-BD7C-18C50E8F3D0D}"/>
              </a:ext>
            </a:extLst>
          </p:cNvPr>
          <p:cNvSpPr/>
          <p:nvPr/>
        </p:nvSpPr>
        <p:spPr>
          <a:xfrm>
            <a:off x="4065660" y="2629712"/>
            <a:ext cx="4012707" cy="245911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8B82F-9777-436B-9F28-C842FED4003F}"/>
              </a:ext>
            </a:extLst>
          </p:cNvPr>
          <p:cNvSpPr txBox="1"/>
          <p:nvPr/>
        </p:nvSpPr>
        <p:spPr>
          <a:xfrm>
            <a:off x="4487137" y="3105016"/>
            <a:ext cx="3295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</a:rPr>
              <a:t>CONNECT</a:t>
            </a:r>
          </a:p>
          <a:p>
            <a:pPr algn="ctr"/>
            <a:r>
              <a:rPr lang="en-IN" sz="3600" b="1" dirty="0">
                <a:solidFill>
                  <a:schemeClr val="bg2">
                    <a:lumMod val="10000"/>
                  </a:schemeClr>
                </a:solidFill>
              </a:rPr>
              <a:t>AGRO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82A7A6-4382-4119-9723-C72D3EAA4B1A}"/>
              </a:ext>
            </a:extLst>
          </p:cNvPr>
          <p:cNvSpPr/>
          <p:nvPr/>
        </p:nvSpPr>
        <p:spPr>
          <a:xfrm>
            <a:off x="2645546" y="3442045"/>
            <a:ext cx="1873188" cy="526273"/>
          </a:xfrm>
          <a:prstGeom prst="rightArrow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9E693ED5-5C07-4D4A-8451-FA6FAE0F818E}"/>
              </a:ext>
            </a:extLst>
          </p:cNvPr>
          <p:cNvSpPr/>
          <p:nvPr/>
        </p:nvSpPr>
        <p:spPr>
          <a:xfrm>
            <a:off x="7336877" y="3428999"/>
            <a:ext cx="1950339" cy="539319"/>
          </a:xfrm>
          <a:prstGeom prst="leftArrow">
            <a:avLst/>
          </a:prstGeom>
          <a:blipFill>
            <a:blip r:embed="rId6"/>
            <a:tile tx="0" ty="0" sx="100000" sy="100000" flip="none" algn="tl"/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88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E5B62-5F27-4274-9B18-E19FEB20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37C8C-B8D4-4114-8725-429A40331985}"/>
              </a:ext>
            </a:extLst>
          </p:cNvPr>
          <p:cNvSpPr/>
          <p:nvPr/>
        </p:nvSpPr>
        <p:spPr>
          <a:xfrm>
            <a:off x="411085" y="290677"/>
            <a:ext cx="11369829" cy="1196217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Farmers can directly ask for help they need such as money ,tractors ,fertilizers etc .since every farmer has his/her own needs and plans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9F931-EDFF-44F3-ABDC-BF8D4ED749D7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44C75-CA6A-4DA6-8115-4E47C8173CA8}"/>
              </a:ext>
            </a:extLst>
          </p:cNvPr>
          <p:cNvSpPr/>
          <p:nvPr/>
        </p:nvSpPr>
        <p:spPr>
          <a:xfrm>
            <a:off x="2547815" y="1576655"/>
            <a:ext cx="9259486" cy="47779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11" name="Picture 10" descr="Cute cow cartoon Sticker • Pixers® • We live to change">
            <a:extLst>
              <a:ext uri="{FF2B5EF4-FFF2-40B4-BE49-F238E27FC236}">
                <a16:creationId xmlns:a16="http://schemas.microsoft.com/office/drawing/2014/main" id="{2AA0BE3B-8BCD-47AF-B9AD-5E0DBC59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6" y="4167196"/>
            <a:ext cx="2128467" cy="188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Cash Png Animated - Cartoon Stacks Of Money Png, Transparent Png ,  Transparent Png Image - PNGitem">
            <a:extLst>
              <a:ext uri="{FF2B5EF4-FFF2-40B4-BE49-F238E27FC236}">
                <a16:creationId xmlns:a16="http://schemas.microsoft.com/office/drawing/2014/main" id="{21C4AB68-4AC2-41D5-A2B8-EB834B40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88" y="2024738"/>
            <a:ext cx="2502765" cy="19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Tractor Icon | Noto Emoji Travel &amp; Places Iconset | Google">
            <a:extLst>
              <a:ext uri="{FF2B5EF4-FFF2-40B4-BE49-F238E27FC236}">
                <a16:creationId xmlns:a16="http://schemas.microsoft.com/office/drawing/2014/main" id="{A37082E0-222B-4CCC-A20B-DCB7CC7CF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99" y="3027285"/>
            <a:ext cx="3278819" cy="318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C8632-86FF-4C8A-9E6E-60E459716301}"/>
              </a:ext>
            </a:extLst>
          </p:cNvPr>
          <p:cNvCxnSpPr>
            <a:cxnSpLocks/>
          </p:cNvCxnSpPr>
          <p:nvPr/>
        </p:nvCxnSpPr>
        <p:spPr>
          <a:xfrm>
            <a:off x="2450237" y="3668697"/>
            <a:ext cx="232594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armer cartoon png 1 » PNG Image">
            <a:extLst>
              <a:ext uri="{FF2B5EF4-FFF2-40B4-BE49-F238E27FC236}">
                <a16:creationId xmlns:a16="http://schemas.microsoft.com/office/drawing/2014/main" id="{65D64DDC-77E7-4945-AFA8-DDC66D23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86" y="2720136"/>
            <a:ext cx="2954739" cy="333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5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ADA98-1B89-4077-B205-621521F5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407AA-6D76-4018-BC9E-BDD620C5F2EC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1F9BB-B785-4237-A140-9D870C418EE2}"/>
              </a:ext>
            </a:extLst>
          </p:cNvPr>
          <p:cNvSpPr/>
          <p:nvPr/>
        </p:nvSpPr>
        <p:spPr>
          <a:xfrm>
            <a:off x="411085" y="375769"/>
            <a:ext cx="11369829" cy="1196217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Direct message &amp; search system also allows the individuals and farmers to talk directly so that they can get more clarity and have a less chance of being cheated!</a:t>
            </a:r>
          </a:p>
        </p:txBody>
      </p:sp>
      <p:pic>
        <p:nvPicPr>
          <p:cNvPr id="7" name="Picture 4" descr="Funny Farm Man Vector Cartoon Character AKA Connor | GraphicMama | Cartoons  png, Boy cartoon characters, Cartoon">
            <a:extLst>
              <a:ext uri="{FF2B5EF4-FFF2-40B4-BE49-F238E27FC236}">
                <a16:creationId xmlns:a16="http://schemas.microsoft.com/office/drawing/2014/main" id="{569870ED-A3B4-4BC2-94B4-97491220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2" y="2651906"/>
            <a:ext cx="2867487" cy="32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usinessman profession cartoon - Transparent PNG &amp; SVG vector file">
            <a:extLst>
              <a:ext uri="{FF2B5EF4-FFF2-40B4-BE49-F238E27FC236}">
                <a16:creationId xmlns:a16="http://schemas.microsoft.com/office/drawing/2014/main" id="{CF469B7B-8B31-4E7E-B972-48261432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50" y="2621546"/>
            <a:ext cx="4288013" cy="33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2A8F4-A532-4290-8D5A-7929A7526C60}"/>
              </a:ext>
            </a:extLst>
          </p:cNvPr>
          <p:cNvSpPr/>
          <p:nvPr/>
        </p:nvSpPr>
        <p:spPr>
          <a:xfrm>
            <a:off x="4255407" y="2918236"/>
            <a:ext cx="3613211" cy="275207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98208-21C8-47CD-BC81-4B47A08B934C}"/>
              </a:ext>
            </a:extLst>
          </p:cNvPr>
          <p:cNvCxnSpPr>
            <a:cxnSpLocks/>
          </p:cNvCxnSpPr>
          <p:nvPr/>
        </p:nvCxnSpPr>
        <p:spPr>
          <a:xfrm>
            <a:off x="7267775" y="3668697"/>
            <a:ext cx="234674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586201-902A-4363-A43E-65B596D67F42}"/>
              </a:ext>
            </a:extLst>
          </p:cNvPr>
          <p:cNvCxnSpPr>
            <a:cxnSpLocks/>
          </p:cNvCxnSpPr>
          <p:nvPr/>
        </p:nvCxnSpPr>
        <p:spPr>
          <a:xfrm flipH="1">
            <a:off x="7267775" y="4833151"/>
            <a:ext cx="226528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B5A26A-432E-4121-A321-7A9ADEDCA81B}"/>
              </a:ext>
            </a:extLst>
          </p:cNvPr>
          <p:cNvCxnSpPr>
            <a:cxnSpLocks/>
          </p:cNvCxnSpPr>
          <p:nvPr/>
        </p:nvCxnSpPr>
        <p:spPr>
          <a:xfrm>
            <a:off x="2450237" y="3668697"/>
            <a:ext cx="232594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070BD1-CAB6-4FFC-B618-48DD3D67148A}"/>
              </a:ext>
            </a:extLst>
          </p:cNvPr>
          <p:cNvCxnSpPr>
            <a:cxnSpLocks/>
          </p:cNvCxnSpPr>
          <p:nvPr/>
        </p:nvCxnSpPr>
        <p:spPr>
          <a:xfrm flipH="1">
            <a:off x="2510900" y="4967795"/>
            <a:ext cx="226528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hat, logo, mail, message icon">
            <a:extLst>
              <a:ext uri="{FF2B5EF4-FFF2-40B4-BE49-F238E27FC236}">
                <a16:creationId xmlns:a16="http://schemas.microsoft.com/office/drawing/2014/main" id="{C274FD77-6C51-410F-AE2C-69ACB206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65" y="3146811"/>
            <a:ext cx="1136341" cy="9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ogo Finder Png - Free Transparent PNG Logos">
            <a:extLst>
              <a:ext uri="{FF2B5EF4-FFF2-40B4-BE49-F238E27FC236}">
                <a16:creationId xmlns:a16="http://schemas.microsoft.com/office/drawing/2014/main" id="{0A5A8F19-3B78-44BF-A69A-593F860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228" y="4317181"/>
            <a:ext cx="1287263" cy="123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2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5C882-ED07-4D67-AF02-44B1B22C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1FBD65-1F87-4CE2-A12E-65B3FD43F25F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564F9-CBCA-4FDE-B9A4-FF20DA7DA40B}"/>
              </a:ext>
            </a:extLst>
          </p:cNvPr>
          <p:cNvSpPr/>
          <p:nvPr/>
        </p:nvSpPr>
        <p:spPr>
          <a:xfrm>
            <a:off x="411085" y="290677"/>
            <a:ext cx="11369829" cy="1196217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INDIVIDUALS CAN KEEP A CONTRACT BETWEEN FARMERS for mor safe and secure investments and for better understanding between both.</a:t>
            </a:r>
          </a:p>
        </p:txBody>
      </p:sp>
      <p:pic>
        <p:nvPicPr>
          <p:cNvPr id="5" name="Picture 24" descr="Account, asset, business, contract, document, finance, financial, form,  item, law, lawyer, paper, seal, securities, security, sign icon">
            <a:extLst>
              <a:ext uri="{FF2B5EF4-FFF2-40B4-BE49-F238E27FC236}">
                <a16:creationId xmlns:a16="http://schemas.microsoft.com/office/drawing/2014/main" id="{E587A0D7-92FE-4556-9C1A-389B1871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58" y="1804224"/>
            <a:ext cx="3249550" cy="32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Welcome Businessman Vector Character | Vector character, Business man,  Character">
            <a:extLst>
              <a:ext uri="{FF2B5EF4-FFF2-40B4-BE49-F238E27FC236}">
                <a16:creationId xmlns:a16="http://schemas.microsoft.com/office/drawing/2014/main" id="{1EF20AD5-8F37-4AAE-BC39-52C40D3E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6" y="2587399"/>
            <a:ext cx="2340746" cy="338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Farmer PNG">
            <a:extLst>
              <a:ext uri="{FF2B5EF4-FFF2-40B4-BE49-F238E27FC236}">
                <a16:creationId xmlns:a16="http://schemas.microsoft.com/office/drawing/2014/main" id="{66556CD5-1439-42DD-9D02-EADB048B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97" y="2737126"/>
            <a:ext cx="2626357" cy="30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37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42E2B0-78E4-4DB2-9C92-048916C59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1D54F-08D1-417E-B7A7-3F3999253642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-101600" y="2644263"/>
            <a:ext cx="12409714" cy="185979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-841829" y="3066329"/>
            <a:ext cx="1389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3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CONCLUSION</a:t>
            </a:r>
            <a:r>
              <a:rPr lang="en-US" sz="6000" b="1" spc="-300" dirty="0">
                <a:solidFill>
                  <a:srgbClr val="002060"/>
                </a:solidFill>
                <a:latin typeface="Gotham" panose="02000604040000020004" pitchFamily="2" charset="0"/>
              </a:rPr>
              <a:t> </a:t>
            </a:r>
            <a:endParaRPr lang="en-IN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CA5FF6-9878-4D87-B354-06248035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D6283C-8722-458A-8E8D-F76494549CA5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182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55" y="2749672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603504" y="804672"/>
            <a:ext cx="6885432" cy="90525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-166666" y="969333"/>
            <a:ext cx="586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-3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CONCLUSION</a:t>
            </a:r>
            <a:endParaRPr lang="en-IN" sz="3600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  <a:p>
            <a:pPr algn="ctr"/>
            <a:endParaRPr lang="en-IN" sz="3600" b="1" spc="-300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444" y="2089920"/>
            <a:ext cx="65327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Farmers can get  help  instantly as compared to traditional method.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It will reduce cost of products and the due to which the middle man’s manipulation will not happen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individuals are benefiting the profit as grains then they know that where the food grains are coming from.</a:t>
            </a:r>
          </a:p>
          <a:p>
            <a:pPr algn="just"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25 -2.96296E-6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allAtOnce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7BF59-D1CC-4D19-8AD6-BEF779E8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2290443" y="3293421"/>
            <a:ext cx="467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Karthik </a:t>
            </a:r>
            <a:r>
              <a:rPr lang="en-US" sz="4000" b="1" dirty="0" err="1">
                <a:solidFill>
                  <a:schemeClr val="bg1"/>
                </a:solidFill>
                <a:latin typeface="Tw Cen MT" panose="020B0602020104020603" pitchFamily="34" charset="0"/>
              </a:rPr>
              <a:t>Jayan</a:t>
            </a:r>
            <a:r>
              <a:rPr lang="en-US" sz="4000" b="1" dirty="0">
                <a:solidFill>
                  <a:schemeClr val="bg1"/>
                </a:solidFill>
                <a:latin typeface="Tw Cen MT" panose="020B0602020104020603" pitchFamily="34" charset="0"/>
              </a:rPr>
              <a:t> Nair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130398" y="1719710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5981423" y="3647364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130398" y="5504310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200677" y="4933501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200677" y="1719710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00229" y="1092079"/>
            <a:ext cx="761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Gotham" panose="02000604040000020004" pitchFamily="2" charset="0"/>
              </a:rPr>
              <a:t>Conceived By</a:t>
            </a:r>
            <a:endParaRPr lang="en-IN" sz="2800" b="1" u="sng" dirty="0">
              <a:solidFill>
                <a:schemeClr val="bg1"/>
              </a:solidFill>
              <a:latin typeface="Gotham" panose="0200060404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594576-4816-4FF1-A190-C9C40E3273DD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6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8D1315-AC59-4153-A5F8-9CD0E087AC39}"/>
              </a:ext>
            </a:extLst>
          </p:cNvPr>
          <p:cNvSpPr txBox="1"/>
          <p:nvPr/>
        </p:nvSpPr>
        <p:spPr>
          <a:xfrm>
            <a:off x="12295095" y="2999147"/>
            <a:ext cx="308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tham" panose="02000604040000020004" pitchFamily="2" charset="0"/>
              </a:rPr>
              <a:t>Thank</a:t>
            </a:r>
            <a:r>
              <a:rPr lang="en-US" sz="4000" b="1" dirty="0">
                <a:latin typeface="Century Gothic" panose="020B0502020202020204" pitchFamily="34" charset="0"/>
              </a:rPr>
              <a:t> You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E51A3AC-8D30-4581-8DD7-74976CF7D0FD}"/>
              </a:ext>
            </a:extLst>
          </p:cNvPr>
          <p:cNvGrpSpPr/>
          <p:nvPr/>
        </p:nvGrpSpPr>
        <p:grpSpPr>
          <a:xfrm>
            <a:off x="1199929" y="598425"/>
            <a:ext cx="5641271" cy="5641271"/>
            <a:chOff x="659666" y="598425"/>
            <a:chExt cx="5641271" cy="5641271"/>
          </a:xfrm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EF0485B-6316-47CB-BD53-A6B7F147B84F}"/>
              </a:ext>
            </a:extLst>
          </p:cNvPr>
          <p:cNvGrpSpPr/>
          <p:nvPr/>
        </p:nvGrpSpPr>
        <p:grpSpPr>
          <a:xfrm>
            <a:off x="1794908" y="1193405"/>
            <a:ext cx="4451312" cy="4451310"/>
            <a:chOff x="2154470" y="585173"/>
            <a:chExt cx="5641271" cy="5641271"/>
          </a:xfrm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F75B49E-0147-4EE7-A1FF-864A86918FED}"/>
              </a:ext>
            </a:extLst>
          </p:cNvPr>
          <p:cNvGrpSpPr/>
          <p:nvPr/>
        </p:nvGrpSpPr>
        <p:grpSpPr>
          <a:xfrm>
            <a:off x="2551359" y="1949856"/>
            <a:ext cx="2938410" cy="2938408"/>
            <a:chOff x="2551359" y="1949856"/>
            <a:chExt cx="2938410" cy="2938408"/>
          </a:xfrm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B0A2DD9-D480-49E9-AA36-465330FD36C4}"/>
              </a:ext>
            </a:extLst>
          </p:cNvPr>
          <p:cNvGrpSpPr/>
          <p:nvPr/>
        </p:nvGrpSpPr>
        <p:grpSpPr>
          <a:xfrm>
            <a:off x="2861271" y="2259768"/>
            <a:ext cx="2318586" cy="2318584"/>
            <a:chOff x="2154470" y="585173"/>
            <a:chExt cx="5641271" cy="5641271"/>
          </a:xfrm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id="{341D0121-11B9-467A-B811-15986868094E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060DA7C8-07C3-488A-A28F-73B7FDD68D82}"/>
              </a:ext>
            </a:extLst>
          </p:cNvPr>
          <p:cNvGrpSpPr/>
          <p:nvPr/>
        </p:nvGrpSpPr>
        <p:grpSpPr>
          <a:xfrm>
            <a:off x="3378959" y="2777455"/>
            <a:ext cx="1283210" cy="1283210"/>
            <a:chOff x="1224922" y="598425"/>
            <a:chExt cx="5641271" cy="5641271"/>
          </a:xfrm>
          <a:effectLst/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4E6A399C-C269-402B-B2D9-D4F37BABD98B}"/>
                </a:ext>
              </a:extLst>
            </p:cNvPr>
            <p:cNvSpPr/>
            <p:nvPr/>
          </p:nvSpPr>
          <p:spPr>
            <a:xfrm rot="2700000">
              <a:off x="3958590" y="598425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F394055E-FFFA-461E-B09C-6F988D27D8A1}"/>
                </a:ext>
              </a:extLst>
            </p:cNvPr>
            <p:cNvSpPr/>
            <p:nvPr/>
          </p:nvSpPr>
          <p:spPr>
            <a:xfrm rot="2700000">
              <a:off x="3958590" y="6065762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F6979BC9-301F-4E9B-8D86-5565114FD13E}"/>
                </a:ext>
              </a:extLst>
            </p:cNvPr>
            <p:cNvSpPr/>
            <p:nvPr/>
          </p:nvSpPr>
          <p:spPr>
            <a:xfrm rot="3600000">
              <a:off x="4666115" y="691572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975EB7B-C94A-41CF-AB97-8E96DD8F6AF1}"/>
                </a:ext>
              </a:extLst>
            </p:cNvPr>
            <p:cNvSpPr/>
            <p:nvPr/>
          </p:nvSpPr>
          <p:spPr>
            <a:xfrm rot="3600000">
              <a:off x="3251065" y="5972615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45526FD7-63E2-42CD-B87F-2E81C9EE0E22}"/>
                </a:ext>
              </a:extLst>
            </p:cNvPr>
            <p:cNvSpPr/>
            <p:nvPr/>
          </p:nvSpPr>
          <p:spPr>
            <a:xfrm rot="4500000">
              <a:off x="5325424" y="964667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B0629A7-4FDB-4CDA-9A37-CADF67404CF3}"/>
                </a:ext>
              </a:extLst>
            </p:cNvPr>
            <p:cNvSpPr/>
            <p:nvPr/>
          </p:nvSpPr>
          <p:spPr>
            <a:xfrm rot="4500000">
              <a:off x="2591756" y="5699520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6774DA7-FE3C-4E0F-A848-F1F28855091E}"/>
                </a:ext>
              </a:extLst>
            </p:cNvPr>
            <p:cNvSpPr/>
            <p:nvPr/>
          </p:nvSpPr>
          <p:spPr>
            <a:xfrm rot="5400000">
              <a:off x="5891586" y="139909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041F119D-0621-4CD9-8D28-AC8CAE1EA97C}"/>
                </a:ext>
              </a:extLst>
            </p:cNvPr>
            <p:cNvSpPr/>
            <p:nvPr/>
          </p:nvSpPr>
          <p:spPr>
            <a:xfrm rot="5400000">
              <a:off x="2025594" y="526508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A09B88B-7DC0-4272-BF19-89FED5D812B6}"/>
                </a:ext>
              </a:extLst>
            </p:cNvPr>
            <p:cNvSpPr/>
            <p:nvPr/>
          </p:nvSpPr>
          <p:spPr>
            <a:xfrm rot="6300000">
              <a:off x="6326016" y="196525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D30848CD-43B6-4783-8E07-D757DA83564D}"/>
                </a:ext>
              </a:extLst>
            </p:cNvPr>
            <p:cNvSpPr/>
            <p:nvPr/>
          </p:nvSpPr>
          <p:spPr>
            <a:xfrm rot="6300000">
              <a:off x="1591164" y="469892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4FDEABE0-E8EF-464E-9D97-6EFD6FD27386}"/>
                </a:ext>
              </a:extLst>
            </p:cNvPr>
            <p:cNvSpPr/>
            <p:nvPr/>
          </p:nvSpPr>
          <p:spPr>
            <a:xfrm rot="7200000">
              <a:off x="6599111" y="262456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42E31C3-610D-4CD2-9D17-E423CFACCEAC}"/>
                </a:ext>
              </a:extLst>
            </p:cNvPr>
            <p:cNvSpPr/>
            <p:nvPr/>
          </p:nvSpPr>
          <p:spPr>
            <a:xfrm rot="7200000">
              <a:off x="1318069" y="403961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D64721D4-A549-4501-A1A5-E202CD0BAE51}"/>
                </a:ext>
              </a:extLst>
            </p:cNvPr>
            <p:cNvSpPr/>
            <p:nvPr/>
          </p:nvSpPr>
          <p:spPr>
            <a:xfrm rot="8100000">
              <a:off x="6692259" y="3332094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FEF5B6FA-32BE-4616-BB59-A769A8217D3C}"/>
                </a:ext>
              </a:extLst>
            </p:cNvPr>
            <p:cNvSpPr/>
            <p:nvPr/>
          </p:nvSpPr>
          <p:spPr>
            <a:xfrm rot="8100000">
              <a:off x="1224922" y="3332094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9A7D1F4-13A0-42E6-B37E-14A04EA8D065}"/>
                </a:ext>
              </a:extLst>
            </p:cNvPr>
            <p:cNvSpPr/>
            <p:nvPr/>
          </p:nvSpPr>
          <p:spPr>
            <a:xfrm rot="9000000">
              <a:off x="6599111" y="403961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A28DEDD9-2A79-4143-B985-C5841E0826E9}"/>
                </a:ext>
              </a:extLst>
            </p:cNvPr>
            <p:cNvSpPr/>
            <p:nvPr/>
          </p:nvSpPr>
          <p:spPr>
            <a:xfrm rot="9000000">
              <a:off x="1318069" y="262456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4918041D-9CEA-4C79-BB59-2B8B0BC16D75}"/>
                </a:ext>
              </a:extLst>
            </p:cNvPr>
            <p:cNvSpPr/>
            <p:nvPr/>
          </p:nvSpPr>
          <p:spPr>
            <a:xfrm rot="9900000">
              <a:off x="6326016" y="469892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60CAEA2-8EA4-4BC4-9B4A-C891A12ED24C}"/>
                </a:ext>
              </a:extLst>
            </p:cNvPr>
            <p:cNvSpPr/>
            <p:nvPr/>
          </p:nvSpPr>
          <p:spPr>
            <a:xfrm rot="9900000">
              <a:off x="1591164" y="196525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64A7454B-2A51-4FFD-9773-C2AF7A3485F8}"/>
                </a:ext>
              </a:extLst>
            </p:cNvPr>
            <p:cNvSpPr/>
            <p:nvPr/>
          </p:nvSpPr>
          <p:spPr>
            <a:xfrm rot="10800000">
              <a:off x="5891586" y="5265089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349DC073-778A-4A7A-8FFF-0CE8A04DFF6E}"/>
                </a:ext>
              </a:extLst>
            </p:cNvPr>
            <p:cNvSpPr/>
            <p:nvPr/>
          </p:nvSpPr>
          <p:spPr>
            <a:xfrm rot="10800000">
              <a:off x="2025594" y="1399098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CD5DEE1-511D-4502-8255-C2925E94C218}"/>
                </a:ext>
              </a:extLst>
            </p:cNvPr>
            <p:cNvSpPr/>
            <p:nvPr/>
          </p:nvSpPr>
          <p:spPr>
            <a:xfrm rot="11700000">
              <a:off x="5325424" y="5699520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2C8E6CE-C455-4988-BCD9-39333DD998D7}"/>
                </a:ext>
              </a:extLst>
            </p:cNvPr>
            <p:cNvSpPr/>
            <p:nvPr/>
          </p:nvSpPr>
          <p:spPr>
            <a:xfrm rot="11700000">
              <a:off x="2591756" y="964667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0FB67B44-56E5-455F-B455-88951EA448F3}"/>
                </a:ext>
              </a:extLst>
            </p:cNvPr>
            <p:cNvSpPr/>
            <p:nvPr/>
          </p:nvSpPr>
          <p:spPr>
            <a:xfrm rot="12600000">
              <a:off x="4666115" y="5972615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0C1E9DF-9F03-441E-8401-2A79C4827A39}"/>
                </a:ext>
              </a:extLst>
            </p:cNvPr>
            <p:cNvSpPr/>
            <p:nvPr/>
          </p:nvSpPr>
          <p:spPr>
            <a:xfrm rot="12600000">
              <a:off x="3251065" y="691572"/>
              <a:ext cx="173934" cy="17393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3" name="Oval 422">
            <a:extLst>
              <a:ext uri="{FF2B5EF4-FFF2-40B4-BE49-F238E27FC236}">
                <a16:creationId xmlns:a16="http://schemas.microsoft.com/office/drawing/2014/main" id="{5AF3EE30-9F79-462D-B47C-BB0F01987629}"/>
              </a:ext>
            </a:extLst>
          </p:cNvPr>
          <p:cNvSpPr/>
          <p:nvPr/>
        </p:nvSpPr>
        <p:spPr>
          <a:xfrm>
            <a:off x="3896579" y="3295075"/>
            <a:ext cx="247970" cy="24797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16F3319-95A7-447F-A9A0-BE7E5C298DB8}"/>
              </a:ext>
            </a:extLst>
          </p:cNvPr>
          <p:cNvSpPr/>
          <p:nvPr/>
        </p:nvSpPr>
        <p:spPr>
          <a:xfrm>
            <a:off x="-3793490" y="-4229556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52CA9F6B-D647-4E2B-87A5-1693A77F5211}"/>
              </a:ext>
            </a:extLst>
          </p:cNvPr>
          <p:cNvSpPr/>
          <p:nvPr/>
        </p:nvSpPr>
        <p:spPr>
          <a:xfrm>
            <a:off x="-2767248" y="-3203314"/>
            <a:ext cx="13244748" cy="13244748"/>
          </a:xfrm>
          <a:prstGeom prst="donut">
            <a:avLst>
              <a:gd name="adj" fmla="val 69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7802E-8873-4984-BE70-8098C5C1249E}"/>
              </a:ext>
            </a:extLst>
          </p:cNvPr>
          <p:cNvGrpSpPr/>
          <p:nvPr/>
        </p:nvGrpSpPr>
        <p:grpSpPr>
          <a:xfrm>
            <a:off x="-3460516" y="-3912438"/>
            <a:ext cx="14622251" cy="14652473"/>
            <a:chOff x="-3460516" y="-3912438"/>
            <a:chExt cx="14622251" cy="14652473"/>
          </a:xfrm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5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1.11111E-6 L -0.41967 1.11111E-6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1" grpId="0" animBg="1"/>
      <p:bldP spid="1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0DEDE-A40F-41C4-8D66-01218D048627}"/>
              </a:ext>
            </a:extLst>
          </p:cNvPr>
          <p:cNvSpPr txBox="1"/>
          <p:nvPr/>
        </p:nvSpPr>
        <p:spPr>
          <a:xfrm>
            <a:off x="2938509" y="3107031"/>
            <a:ext cx="6498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THE </a:t>
            </a:r>
            <a:r>
              <a:rPr lang="en-IN" sz="88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END</a:t>
            </a:r>
            <a:r>
              <a:rPr lang="en-IN" sz="8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!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1B7ED2D-4D08-4053-A9DC-D005125B32EB}"/>
              </a:ext>
            </a:extLst>
          </p:cNvPr>
          <p:cNvSpPr/>
          <p:nvPr/>
        </p:nvSpPr>
        <p:spPr>
          <a:xfrm>
            <a:off x="1988599" y="4554245"/>
            <a:ext cx="1899821" cy="1446550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9E080AB-4313-44D2-AE26-72ECA8C8C518}"/>
              </a:ext>
            </a:extLst>
          </p:cNvPr>
          <p:cNvSpPr/>
          <p:nvPr/>
        </p:nvSpPr>
        <p:spPr>
          <a:xfrm>
            <a:off x="4129597" y="4554245"/>
            <a:ext cx="1899821" cy="1446550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B8744B6-DEE7-4206-9F63-C16C02E2B26E}"/>
              </a:ext>
            </a:extLst>
          </p:cNvPr>
          <p:cNvSpPr/>
          <p:nvPr/>
        </p:nvSpPr>
        <p:spPr>
          <a:xfrm>
            <a:off x="6270595" y="4554245"/>
            <a:ext cx="1899821" cy="1446550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B5A2BC8-2840-40F2-89B1-D9261EAF6AED}"/>
              </a:ext>
            </a:extLst>
          </p:cNvPr>
          <p:cNvSpPr/>
          <p:nvPr/>
        </p:nvSpPr>
        <p:spPr>
          <a:xfrm>
            <a:off x="8411593" y="4554245"/>
            <a:ext cx="1899821" cy="1446550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5B4D62B-6A66-48E3-99AA-B4EBD02AA3F2}"/>
              </a:ext>
            </a:extLst>
          </p:cNvPr>
          <p:cNvSpPr/>
          <p:nvPr/>
        </p:nvSpPr>
        <p:spPr>
          <a:xfrm>
            <a:off x="3888420" y="1793697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FFFE7B5-57E9-486E-AE5D-4D0D59004FCF}"/>
              </a:ext>
            </a:extLst>
          </p:cNvPr>
          <p:cNvSpPr/>
          <p:nvPr/>
        </p:nvSpPr>
        <p:spPr>
          <a:xfrm>
            <a:off x="6182299" y="1793697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99E0506-603D-432A-85DB-7D08EE0A5EA6}"/>
              </a:ext>
            </a:extLst>
          </p:cNvPr>
          <p:cNvSpPr/>
          <p:nvPr/>
        </p:nvSpPr>
        <p:spPr>
          <a:xfrm rot="10800000">
            <a:off x="5035360" y="1714920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B95D2DD-1A83-412E-8C57-206A390A4445}"/>
              </a:ext>
            </a:extLst>
          </p:cNvPr>
          <p:cNvSpPr/>
          <p:nvPr/>
        </p:nvSpPr>
        <p:spPr>
          <a:xfrm rot="10800000">
            <a:off x="3052543" y="4430370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5BE9A0-A5C7-4047-A23E-95216698529E}"/>
              </a:ext>
            </a:extLst>
          </p:cNvPr>
          <p:cNvSpPr/>
          <p:nvPr/>
        </p:nvSpPr>
        <p:spPr>
          <a:xfrm rot="10800000">
            <a:off x="5200096" y="4440365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BE09F7B-F287-4F80-A335-A7383E93AB86}"/>
              </a:ext>
            </a:extLst>
          </p:cNvPr>
          <p:cNvSpPr/>
          <p:nvPr/>
        </p:nvSpPr>
        <p:spPr>
          <a:xfrm rot="10800000">
            <a:off x="7318788" y="4440366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D0D90CD-93A3-44B7-8E56-E66F33312252}"/>
              </a:ext>
            </a:extLst>
          </p:cNvPr>
          <p:cNvSpPr/>
          <p:nvPr/>
        </p:nvSpPr>
        <p:spPr>
          <a:xfrm>
            <a:off x="5079506" y="111327"/>
            <a:ext cx="1899821" cy="1391447"/>
          </a:xfrm>
          <a:prstGeom prst="triangl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48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5F3E5-C4F0-4771-A430-20105AC40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52414B-18B7-4A86-97F6-2AF8A9CA18A6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-101600" y="2644263"/>
            <a:ext cx="12409714" cy="185979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-1573774" y="3020163"/>
            <a:ext cx="13890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369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3666">
        <p15:prstTrans prst="drape"/>
      </p:transition>
    </mc:Choice>
    <mc:Fallback xmlns="">
      <p:transition spd="slow" advTm="3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F180F5-4B3C-40BD-89A4-20FBE54F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9546E8-5510-45B8-9D18-F60A2835E658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1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77" y="2624328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004" y="0"/>
            <a:ext cx="12192000" cy="685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595552" y="756311"/>
            <a:ext cx="6885432" cy="90525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-18602" y="903010"/>
            <a:ext cx="586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pc="-3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SOME FACTS!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3004" y="2006432"/>
            <a:ext cx="6532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Agriculture is the backbone of INDIA we have heard this a number of times.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Over 56% of GDP’S contribution is by PRIMARY SECTORS.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Out of which 17% is covered by agriculture.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012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485">
        <p15:prstTrans prst="fallOver"/>
      </p:transition>
    </mc:Choice>
    <mc:Fallback xmlns="">
      <p:transition spd="slow" advTm="15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25 2.59259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25 -4.44444E-6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build="allAtOnce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B7104E-F9AA-4530-9CD2-A98AC43ED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2C946-7702-475E-9DAD-A1549D46375E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" y="2841225"/>
            <a:ext cx="12262104" cy="185979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5052" y="298629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Lets first understand the problems faced by Farmers and Individuals</a:t>
            </a:r>
            <a:r>
              <a:rPr lang="en-IN" sz="4400" b="1" spc="-3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098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F2E14C-2017-4304-8EB9-5DCE05B31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7FECF6-1F44-4A96-8947-5D0FD6A64618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4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488" y="0"/>
            <a:ext cx="12192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64" y="2687938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523991" y="438713"/>
            <a:ext cx="6885432" cy="90525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PROBLEMS FACED BY FARMERS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2488" y="1429715"/>
            <a:ext cx="699042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FARMERS cannot cultivate the same crop throughout the year , so they go for any secondary source of income like cultivating any other crop or animal husbandry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For starting any new cultivation  or any such , they need funds.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Government policy's also  take time to get implemented, as well as it a long process.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Due to this farmers have to take loan from  private banks and  financers ,which ultimately leaves them in debt.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private banks and financers have a huge amount of interest rate which could lead to the farmer to the to life time debts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Day by day the interest of people towards farming is decreasing. Which has led to the decrease in the number of  labours in the agriculture</a:t>
            </a:r>
          </a:p>
          <a:p>
            <a:endParaRPr lang="en-IN" dirty="0">
              <a:solidFill>
                <a:schemeClr val="bg1"/>
              </a:solidFill>
              <a:latin typeface="Gotham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6850B6-731E-4E5D-A849-098CDE26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" y="0"/>
            <a:ext cx="1216103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5D8697-3B8A-4AE5-91FB-942D644B8A16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DFBEB-6A7C-4194-8B4B-B5B770586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4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13382-F8A4-4F8E-87B6-3CD7EFB1C3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488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DE579-F5B8-45F5-BE8F-2AB5F3F05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64" y="2687938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E9A163-2A39-4C10-B6A8-79D1C6CD0015}"/>
              </a:ext>
            </a:extLst>
          </p:cNvPr>
          <p:cNvSpPr/>
          <p:nvPr/>
        </p:nvSpPr>
        <p:spPr>
          <a:xfrm>
            <a:off x="-523991" y="438713"/>
            <a:ext cx="6885432" cy="90525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PROBLEMS FACED BY INDIVIDUALS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52324-18E4-4545-BFE0-6D57BED7E567}"/>
              </a:ext>
            </a:extLst>
          </p:cNvPr>
          <p:cNvSpPr txBox="1"/>
          <p:nvPr/>
        </p:nvSpPr>
        <p:spPr>
          <a:xfrm>
            <a:off x="372488" y="2137381"/>
            <a:ext cx="6990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Many times Individuals don’t know the products are coming from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involvement of middle man between farmers and individuals makes the product to cost more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Fresh and quality products are not available in the market, since most of the good stuff are exported in the foreign countries.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quality of food is decreasing because of manipulation.</a:t>
            </a:r>
          </a:p>
          <a:p>
            <a:endParaRPr lang="en-IN" dirty="0">
              <a:solidFill>
                <a:schemeClr val="bg1"/>
              </a:solidFill>
              <a:latin typeface="Gotham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97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27975E-A49F-43DC-9D21-949DCFBE5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CC2E1-422E-4566-B8F6-314B3018BA26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-101600" y="2644263"/>
            <a:ext cx="12409714" cy="185979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-849086" y="2934399"/>
            <a:ext cx="13890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Lets see the impacts of the above problems </a:t>
            </a:r>
            <a:r>
              <a:rPr lang="en-IN" sz="4800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61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18515B-AF5A-48A2-8933-A12F1DB5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50F601-AC58-4B8B-A705-4F8432EDEFC8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760" y="1628127"/>
            <a:ext cx="6532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Day by day the price of the products are increasing.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Everyone is pursuing for a high reputed jobs this is decreasing the labours as people are not willing to take up farming as there occupation.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the labours starts declining by 2051 half the crops will be cultivated , which will also affect our GDP.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If this continues by 2080 we will be struggling to fulfil our basic needs.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Many business tycoons are taking up this opportunity and are expanding there industries and construction by acquiring the farming land.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rate of farmers suiciding has also increased. </a:t>
            </a:r>
          </a:p>
          <a:p>
            <a:endParaRPr lang="en-IN" b="1" dirty="0">
              <a:solidFill>
                <a:schemeClr val="bg1"/>
              </a:solidFill>
              <a:latin typeface="Gotham" panose="0200060404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88F1B2-AB07-4E20-9CEA-A0C01435C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48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52EEB6-28AA-482B-B463-461B1A47307E}"/>
              </a:ext>
            </a:extLst>
          </p:cNvPr>
          <p:cNvSpPr/>
          <p:nvPr/>
        </p:nvSpPr>
        <p:spPr>
          <a:xfrm>
            <a:off x="-531943" y="438713"/>
            <a:ext cx="6885432" cy="905256"/>
          </a:xfrm>
          <a:prstGeom prst="rect">
            <a:avLst/>
          </a:prstGeom>
          <a:solidFill>
            <a:srgbClr val="ECB3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IMPACTS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D8F87-107B-4E56-8817-4D0C9A680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64" y="268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16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E89750C-55BC-4A27-8894-E0C8687A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834731" y="3033584"/>
            <a:ext cx="2631989" cy="7908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192000" y="3033584"/>
            <a:ext cx="2631989" cy="7908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45EDF-9377-4E3B-BE7B-BCF8A1AF23B8}"/>
              </a:ext>
            </a:extLst>
          </p:cNvPr>
          <p:cNvSpPr/>
          <p:nvPr/>
        </p:nvSpPr>
        <p:spPr>
          <a:xfrm>
            <a:off x="223679" y="105023"/>
            <a:ext cx="11822547" cy="6562107"/>
          </a:xfrm>
          <a:prstGeom prst="rect">
            <a:avLst/>
          </a:prstGeom>
          <a:noFill/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D284B-7C27-4D1F-BD95-03486E56C8EA}"/>
              </a:ext>
            </a:extLst>
          </p:cNvPr>
          <p:cNvSpPr/>
          <p:nvPr/>
        </p:nvSpPr>
        <p:spPr>
          <a:xfrm>
            <a:off x="2309827" y="1152939"/>
            <a:ext cx="7572346" cy="4770783"/>
          </a:xfrm>
          <a:prstGeom prst="rect">
            <a:avLst/>
          </a:prstGeom>
          <a:solidFill>
            <a:srgbClr val="ECB314"/>
          </a:solidFill>
          <a:ln w="114300">
            <a:solidFill>
              <a:schemeClr val="bg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So here I present </a:t>
            </a:r>
          </a:p>
          <a:p>
            <a:pPr algn="ctr"/>
            <a:r>
              <a:rPr lang="en-IN" sz="3600" b="1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CONNECT AGRO ! </a:t>
            </a:r>
          </a:p>
          <a:p>
            <a:pPr algn="ctr"/>
            <a:r>
              <a:rPr lang="en-IN" sz="3600" b="1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One solution for many problems</a:t>
            </a:r>
          </a:p>
          <a:p>
            <a:pPr algn="ctr"/>
            <a:endParaRPr lang="en-IN" sz="3600" b="1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549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28 0 L 0.18672 0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17669 0.0044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5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6|6.3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533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Copperplate Gothic Bold</vt:lpstr>
      <vt:lpstr>Gotham</vt:lpstr>
      <vt:lpstr>Tw Cen MT</vt:lpstr>
      <vt:lpstr>Office Theme</vt:lpstr>
      <vt:lpstr>CONNECT AGRO!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Sanoj Nair</dc:creator>
  <cp:lastModifiedBy>karthik nair</cp:lastModifiedBy>
  <cp:revision>73</cp:revision>
  <dcterms:created xsi:type="dcterms:W3CDTF">2019-03-20T20:17:32Z</dcterms:created>
  <dcterms:modified xsi:type="dcterms:W3CDTF">2021-04-10T21:29:28Z</dcterms:modified>
</cp:coreProperties>
</file>